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3" r:id="rId5"/>
    <p:sldId id="325" r:id="rId6"/>
    <p:sldId id="326" r:id="rId7"/>
    <p:sldId id="352" r:id="rId8"/>
    <p:sldId id="328" r:id="rId9"/>
    <p:sldId id="331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63" r:id="rId20"/>
    <p:sldId id="364" r:id="rId21"/>
    <p:sldId id="365" r:id="rId22"/>
    <p:sldId id="264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2857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18" autoAdjust="0"/>
    <p:restoredTop sz="94832"/>
  </p:normalViewPr>
  <p:slideViewPr>
    <p:cSldViewPr showGuides="1">
      <p:cViewPr varScale="1">
        <p:scale>
          <a:sx n="108" d="100"/>
          <a:sy n="108" d="100"/>
        </p:scale>
        <p:origin x="1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8DE5C41-38CA-4548-A42B-446400641F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6449F0E-A298-4B43-9025-6051681E59F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2F0D33-3E2B-4C32-B858-AFE1E51CC8A9}" type="datetimeFigureOut">
              <a:rPr lang="pt-BR" smtClean="0"/>
              <a:t>12/06/2026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F38FEDF-19A5-49BE-AF7D-F172DB8814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491680D-BBAB-4579-B1BF-E55ED36F13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C86C4-CED1-4686-AF2F-CD1EAD00B3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85525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CBC82-DADE-40CF-98DE-F4D64FE5498B}" type="datetimeFigureOut">
              <a:rPr lang="pt-BR" smtClean="0"/>
              <a:t>12/06/2026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BD5FB-0801-4186-802D-32DF46A7C6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2289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4932733-DE66-A844-89AA-0043C6E3F7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8" t="33313" r="16138" b="32200"/>
          <a:stretch/>
        </p:blipFill>
        <p:spPr>
          <a:xfrm>
            <a:off x="1475656" y="1700808"/>
            <a:ext cx="6192688" cy="2232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9855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4">
            <a:extLst>
              <a:ext uri="{FF2B5EF4-FFF2-40B4-BE49-F238E27FC236}">
                <a16:creationId xmlns:a16="http://schemas.microsoft.com/office/drawing/2014/main" id="{F1D14318-401A-F646-8B59-11E64DFE3899}"/>
              </a:ext>
            </a:extLst>
          </p:cNvPr>
          <p:cNvSpPr/>
          <p:nvPr userDrawn="1"/>
        </p:nvSpPr>
        <p:spPr>
          <a:xfrm>
            <a:off x="0" y="6425952"/>
            <a:ext cx="9144000" cy="4320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2857A5"/>
              </a:solidFill>
            </a:endParaRPr>
          </a:p>
        </p:txBody>
      </p:sp>
      <p:cxnSp>
        <p:nvCxnSpPr>
          <p:cNvPr id="3" name="Conector reto 8">
            <a:extLst>
              <a:ext uri="{FF2B5EF4-FFF2-40B4-BE49-F238E27FC236}">
                <a16:creationId xmlns:a16="http://schemas.microsoft.com/office/drawing/2014/main" id="{5FD85663-AA7B-4543-8ED3-50AEA3D20C79}"/>
              </a:ext>
            </a:extLst>
          </p:cNvPr>
          <p:cNvCxnSpPr/>
          <p:nvPr userDrawn="1"/>
        </p:nvCxnSpPr>
        <p:spPr>
          <a:xfrm>
            <a:off x="467544" y="747448"/>
            <a:ext cx="81369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396BC273-68CA-3942-B57D-802FAFF65E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8" t="31055" r="16138" b="31055"/>
          <a:stretch/>
        </p:blipFill>
        <p:spPr>
          <a:xfrm>
            <a:off x="7186836" y="156851"/>
            <a:ext cx="1417612" cy="56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74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426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ack_bg_4x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black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320540"/>
            <a:ext cx="3017520" cy="95794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852160" y="5006340"/>
            <a:ext cx="2286000" cy="685800"/>
          </a:xfrm>
          <a:prstGeom prst="rect">
            <a:avLst/>
          </a:prstGeom>
          <a:noFill/>
          <a:ln>
            <a:solidFill/>
          </a:ln>
        </p:spPr>
        <p:txBody>
          <a:bodyPr wrap="square" anchor="ctr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  <a:latin typeface="Arial"/>
              </a:rPr>
              <a:t>Centro Paula Souza</a:t>
            </a:r>
          </a:p>
        </p:txBody>
      </p:sp>
    </p:spTree>
    <p:extLst>
      <p:ext uri="{BB962C8B-B14F-4D97-AF65-F5344CB8AC3E}">
        <p14:creationId xmlns:p14="http://schemas.microsoft.com/office/powerpoint/2010/main" val="1619051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51BC8D-F884-424D-9B6A-FEEA760D55DD}"/>
              </a:ext>
            </a:extLst>
          </p:cNvPr>
          <p:cNvSpPr txBox="1"/>
          <p:nvPr/>
        </p:nvSpPr>
        <p:spPr>
          <a:xfrm>
            <a:off x="467544" y="837970"/>
            <a:ext cx="4320480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400" b="1">
                <a:solidFill>
                  <a:srgbClr val="FFFFFF"/>
                </a:solidFill>
                <a:latin typeface="Calibri"/>
              </a:rPr>
              <a:t>Objetivo geral e objetivos específicos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10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834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51BC8D-F884-424D-9B6A-FEEA760D55DD}"/>
              </a:ext>
            </a:extLst>
          </p:cNvPr>
          <p:cNvSpPr txBox="1"/>
          <p:nvPr/>
        </p:nvSpPr>
        <p:spPr>
          <a:xfrm>
            <a:off x="467544" y="837970"/>
            <a:ext cx="5400600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400" b="1">
                <a:solidFill>
                  <a:srgbClr val="FFFFFF"/>
                </a:solidFill>
                <a:latin typeface="Calibri"/>
              </a:rPr>
              <a:t>Delimitação do tema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11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255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51BC8D-F884-424D-9B6A-FEEA760D55DD}"/>
              </a:ext>
            </a:extLst>
          </p:cNvPr>
          <p:cNvSpPr txBox="1"/>
          <p:nvPr/>
        </p:nvSpPr>
        <p:spPr>
          <a:xfrm>
            <a:off x="467544" y="837970"/>
            <a:ext cx="4320480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400" b="1">
                <a:solidFill>
                  <a:srgbClr val="FFFFFF"/>
                </a:solidFill>
                <a:latin typeface="Calibri"/>
              </a:rPr>
              <a:t>Metodologia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12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838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51BC8D-F884-424D-9B6A-FEEA760D55DD}"/>
              </a:ext>
            </a:extLst>
          </p:cNvPr>
          <p:cNvSpPr txBox="1"/>
          <p:nvPr/>
        </p:nvSpPr>
        <p:spPr>
          <a:xfrm>
            <a:off x="467544" y="837970"/>
            <a:ext cx="4320480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400" b="1">
                <a:solidFill>
                  <a:srgbClr val="FFFFFF"/>
                </a:solidFill>
                <a:latin typeface="Calibri"/>
              </a:rPr>
              <a:t>Estrutura do trabalho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13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381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51BC8D-F884-424D-9B6A-FEEA760D55DD}"/>
              </a:ext>
            </a:extLst>
          </p:cNvPr>
          <p:cNvSpPr txBox="1"/>
          <p:nvPr/>
        </p:nvSpPr>
        <p:spPr>
          <a:xfrm>
            <a:off x="467544" y="837970"/>
            <a:ext cx="4320480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800" b="1">
                <a:solidFill>
                  <a:srgbClr val="FFFFFF"/>
                </a:solidFill>
                <a:latin typeface="Arial"/>
              </a:rPr>
              <a:t>Fundamentação teórica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14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822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51BC8D-F884-424D-9B6A-FEEA760D55DD}"/>
              </a:ext>
            </a:extLst>
          </p:cNvPr>
          <p:cNvSpPr txBox="1"/>
          <p:nvPr/>
        </p:nvSpPr>
        <p:spPr>
          <a:xfrm>
            <a:off x="467544" y="837970"/>
            <a:ext cx="4320480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800" b="1">
                <a:solidFill>
                  <a:srgbClr val="FFFFFF"/>
                </a:solidFill>
                <a:latin typeface="Arial"/>
              </a:rPr>
              <a:t>Ações realizadas até o momento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15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218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6344" y="841248"/>
            <a:ext cx="8046720" cy="548640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800" b="1">
                <a:solidFill>
                  <a:srgbClr val="FFFFFF"/>
                </a:solidFill>
                <a:latin typeface="Arial"/>
              </a:rPr>
              <a:t>Cronograma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16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6344" y="841248"/>
            <a:ext cx="8046720" cy="548640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800" b="1">
                <a:solidFill>
                  <a:srgbClr val="FFFFFF"/>
                </a:solidFill>
                <a:latin typeface="Arial"/>
              </a:rPr>
              <a:t>Considerações finais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17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6344" y="841248"/>
            <a:ext cx="8046720" cy="548640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800" b="1">
                <a:solidFill>
                  <a:srgbClr val="FFFFFF"/>
                </a:solidFill>
                <a:latin typeface="Arial"/>
              </a:rPr>
              <a:t>Referências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18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" name="Picture 2" descr="black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320" y="2331720"/>
            <a:ext cx="4023360" cy="12772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91840" y="3977639"/>
            <a:ext cx="2560320" cy="548640"/>
          </a:xfrm>
          <a:prstGeom prst="rect">
            <a:avLst/>
          </a:prstGeom>
          <a:noFill/>
          <a:ln>
            <a:solidFill/>
          </a:ln>
        </p:spPr>
        <p:txBody>
          <a:bodyPr wrap="square" anchor="ctr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Arial"/>
              </a:rPr>
              <a:t>Obrigado!!!</a:t>
            </a:r>
          </a:p>
        </p:txBody>
      </p:sp>
      <p:pic>
        <p:nvPicPr>
          <p:cNvPr id="5" name="Picture 4" descr="black_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17970"/>
            <a:ext cx="9144000" cy="68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773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Agrupar 9">
            <a:extLst>
              <a:ext uri="{FF2B5EF4-FFF2-40B4-BE49-F238E27FC236}">
                <a16:creationId xmlns:a16="http://schemas.microsoft.com/office/drawing/2014/main" id="{731206FE-102A-4323-BE0B-C08A19CAD22F}"/>
              </a:ext>
            </a:extLst>
          </p:cNvPr>
          <p:cNvGrpSpPr/>
          <p:nvPr/>
        </p:nvGrpSpPr>
        <p:grpSpPr>
          <a:xfrm>
            <a:off x="2679626" y="879024"/>
            <a:ext cx="3599403" cy="1109815"/>
            <a:chOff x="1115616" y="841326"/>
            <a:chExt cx="3168352" cy="921703"/>
          </a:xfrm>
        </p:grpSpPr>
        <p:pic>
          <p:nvPicPr>
            <p:cNvPr id="5" name="Imagem 4">
              <a:extLst>
                <a:ext uri="{FF2B5EF4-FFF2-40B4-BE49-F238E27FC236}">
                  <a16:creationId xmlns:a16="http://schemas.microsoft.com/office/drawing/2014/main" id="{902F4CFA-9155-4C7A-BF5C-3B34D052F5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15616" y="908720"/>
              <a:ext cx="1059343" cy="854309"/>
            </a:xfrm>
            <a:prstGeom prst="rect">
              <a:avLst/>
            </a:prstGeom>
          </p:spPr>
        </p:pic>
        <p:pic>
          <p:nvPicPr>
            <p:cNvPr id="6" name="Imagem 5">
              <a:extLst>
                <a:ext uri="{FF2B5EF4-FFF2-40B4-BE49-F238E27FC236}">
                  <a16:creationId xmlns:a16="http://schemas.microsoft.com/office/drawing/2014/main" id="{E1974978-16DF-452D-912E-729AC54F73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31840" y="841326"/>
              <a:ext cx="1152128" cy="921703"/>
            </a:xfrm>
            <a:prstGeom prst="rect">
              <a:avLst/>
            </a:prstGeom>
          </p:spPr>
        </p:pic>
      </p:grp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4D87569-0131-4537-A3DC-4BABDAE34C76}"/>
              </a:ext>
            </a:extLst>
          </p:cNvPr>
          <p:cNvSpPr txBox="1"/>
          <p:nvPr/>
        </p:nvSpPr>
        <p:spPr>
          <a:xfrm>
            <a:off x="893175" y="2611868"/>
            <a:ext cx="7717690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r>
              <a:rPr>
                <a:solidFill>
                  <a:srgbClr val="FFFFFF"/>
                </a:solidFill>
              </a:rPr>
              <a:t>CURSO TÉCNICO (ÁREA/CURSO)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064C022-AE03-4614-AD8A-79CFD7526130}"/>
              </a:ext>
            </a:extLst>
          </p:cNvPr>
          <p:cNvSpPr txBox="1"/>
          <p:nvPr/>
        </p:nvSpPr>
        <p:spPr>
          <a:xfrm>
            <a:off x="1907704" y="3943060"/>
            <a:ext cx="5688632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6646484-2381-4D50-A59E-7A8D36E30505}"/>
              </a:ext>
            </a:extLst>
          </p:cNvPr>
          <p:cNvSpPr txBox="1"/>
          <p:nvPr/>
        </p:nvSpPr>
        <p:spPr>
          <a:xfrm>
            <a:off x="2391096" y="5229200"/>
            <a:ext cx="4176464" cy="830997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São José dos Campos – SP </a:t>
            </a:r>
          </a:p>
          <a:p>
            <a:pPr algn="ctr"/>
            <a:r>
              <a:rPr lang="pt-BR" sz="24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213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C8CD9F2-5CFA-4BC3-A438-8FABC5DD3F8E}"/>
              </a:ext>
            </a:extLst>
          </p:cNvPr>
          <p:cNvSpPr txBox="1"/>
          <p:nvPr/>
        </p:nvSpPr>
        <p:spPr>
          <a:xfrm>
            <a:off x="1007604" y="1052736"/>
            <a:ext cx="7128792" cy="1143070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r>
              <a:rPr>
                <a:solidFill>
                  <a:srgbClr val="FFFFFF"/>
                </a:solidFill>
              </a:rPr>
              <a:t>Orientador do PTCC: </a:t>
            </a:r>
          </a:p>
          <a:p>
            <a:r>
              <a:rPr>
                <a:solidFill>
                  <a:srgbClr val="FFFFFF"/>
                </a:solidFill>
              </a:rPr>
              <a:t>Prof.(a) ____________________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F9902F0-4F29-4A3C-A0F7-93C8C1AC6D57}"/>
              </a:ext>
            </a:extLst>
          </p:cNvPr>
          <p:cNvSpPr txBox="1"/>
          <p:nvPr/>
        </p:nvSpPr>
        <p:spPr>
          <a:xfrm>
            <a:off x="1007604" y="2636912"/>
            <a:ext cx="5616624" cy="2793842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Integrantes: 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XXXXXXXXXXXXXXXXXX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YYYYYYYYYYYYYYYYYY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ZZZZZZZZZZZZZZZZZZZZ</a:t>
            </a:r>
          </a:p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WWWWWWWWWWWWW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72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6344" y="841248"/>
            <a:ext cx="7772400" cy="548640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sz="2800" b="1">
                <a:solidFill>
                  <a:srgbClr val="000000"/>
                </a:solidFill>
                <a:latin typeface="Arial"/>
              </a:rPr>
              <a:t>Roteiro de apresentação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1243584"/>
            <a:ext cx="7863840" cy="228600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sz="1100" b="0">
                <a:solidFill>
                  <a:srgbClr val="000000"/>
                </a:solidFill>
                <a:latin typeface="Arial"/>
              </a:rPr>
              <a:t>Organização em 4 temas macro, com os elementos da introdução agrupados conforme o template do TCC.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30352" y="1627632"/>
            <a:ext cx="4343400" cy="4434840"/>
          </a:xfrm>
          <a:prstGeom prst="roundRect">
            <a:avLst/>
          </a:prstGeom>
          <a:solidFill>
            <a:srgbClr val="EBF4FD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530352" y="1627632"/>
            <a:ext cx="109728" cy="4434840"/>
          </a:xfrm>
          <a:prstGeom prst="rect">
            <a:avLst/>
          </a:prstGeom>
          <a:solidFill>
            <a:srgbClr val="1C63A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6" name="Oval 5"/>
          <p:cNvSpPr/>
          <p:nvPr/>
        </p:nvSpPr>
        <p:spPr>
          <a:xfrm>
            <a:off x="731519" y="1792224"/>
            <a:ext cx="420624" cy="420624"/>
          </a:xfrm>
          <a:prstGeom prst="ellipse">
            <a:avLst/>
          </a:prstGeom>
          <a:solidFill>
            <a:srgbClr val="1C63A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r>
              <a:rPr sz="1600" b="1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1773936"/>
            <a:ext cx="3410712" cy="384048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sz="1900" b="1">
                <a:solidFill>
                  <a:srgbClr val="000000"/>
                </a:solidFill>
                <a:latin typeface="Arial"/>
              </a:rPr>
              <a:t>Introdução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758184" y="5641848"/>
            <a:ext cx="841248" cy="27432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r>
              <a:rPr sz="850" b="1">
                <a:solidFill>
                  <a:srgbClr val="000000"/>
                </a:solidFill>
                <a:latin typeface="Arial"/>
              </a:rPr>
              <a:t>slides 5–13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286000"/>
            <a:ext cx="3721608" cy="3657599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050">
                <a:solidFill>
                  <a:srgbClr val="000000"/>
                </a:solidFill>
                <a:latin typeface="Arial"/>
              </a:rPr>
              <a:t>• Contextualização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050">
                <a:solidFill>
                  <a:srgbClr val="000000"/>
                </a:solidFill>
                <a:latin typeface="Arial"/>
              </a:rPr>
              <a:t>• Relevância do estudo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050">
                <a:solidFill>
                  <a:srgbClr val="000000"/>
                </a:solidFill>
                <a:latin typeface="Arial"/>
              </a:rPr>
              <a:t>• Lacuna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050">
                <a:solidFill>
                  <a:srgbClr val="000000"/>
                </a:solidFill>
                <a:latin typeface="Arial"/>
              </a:rPr>
              <a:t>• Questão de pesquisa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050">
                <a:solidFill>
                  <a:srgbClr val="000000"/>
                </a:solidFill>
                <a:latin typeface="Arial"/>
              </a:rPr>
              <a:t>• Motivação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050">
                <a:solidFill>
                  <a:srgbClr val="000000"/>
                </a:solidFill>
                <a:latin typeface="Arial"/>
              </a:rPr>
              <a:t>• Objetivo geral e objetivos específicos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050">
                <a:solidFill>
                  <a:srgbClr val="000000"/>
                </a:solidFill>
                <a:latin typeface="Arial"/>
              </a:rPr>
              <a:t>• Delimitação do tema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050">
                <a:solidFill>
                  <a:srgbClr val="000000"/>
                </a:solidFill>
                <a:latin typeface="Arial"/>
              </a:rPr>
              <a:t>• Metodologia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050">
                <a:solidFill>
                  <a:srgbClr val="000000"/>
                </a:solidFill>
                <a:latin typeface="Arial"/>
              </a:rPr>
              <a:t>• Estrutura do trabalho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74920" y="1627632"/>
            <a:ext cx="3611880" cy="1417320"/>
          </a:xfrm>
          <a:prstGeom prst="roundRect">
            <a:avLst/>
          </a:prstGeom>
          <a:solidFill>
            <a:srgbClr val="EBF8F3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5074920" y="1627632"/>
            <a:ext cx="109728" cy="1417320"/>
          </a:xfrm>
          <a:prstGeom prst="rect">
            <a:avLst/>
          </a:prstGeom>
          <a:solidFill>
            <a:srgbClr val="1C8066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2" name="Oval 11"/>
          <p:cNvSpPr/>
          <p:nvPr/>
        </p:nvSpPr>
        <p:spPr>
          <a:xfrm>
            <a:off x="5276088" y="1792224"/>
            <a:ext cx="420624" cy="420624"/>
          </a:xfrm>
          <a:prstGeom prst="ellipse">
            <a:avLst/>
          </a:prstGeom>
          <a:solidFill>
            <a:srgbClr val="1C8066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r>
              <a:rPr sz="1600" b="1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24728" y="1773936"/>
            <a:ext cx="2679192" cy="384048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sz="1700" b="1">
                <a:solidFill>
                  <a:srgbClr val="000000"/>
                </a:solidFill>
                <a:latin typeface="Arial"/>
              </a:rPr>
              <a:t>Desenvolvimento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571231" y="2624328"/>
            <a:ext cx="841248" cy="27432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r>
              <a:rPr sz="850" b="1">
                <a:solidFill>
                  <a:srgbClr val="000000"/>
                </a:solidFill>
                <a:latin typeface="Arial"/>
              </a:rPr>
              <a:t>slides 14–16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58968" y="2286000"/>
            <a:ext cx="2990088" cy="640080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150">
                <a:solidFill>
                  <a:srgbClr val="000000"/>
                </a:solidFill>
                <a:latin typeface="Arial"/>
              </a:rPr>
              <a:t>• Fundamentação teórica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150">
                <a:solidFill>
                  <a:srgbClr val="000000"/>
                </a:solidFill>
                <a:latin typeface="Arial"/>
              </a:rPr>
              <a:t>• Ações realizadas até o momento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150">
                <a:solidFill>
                  <a:srgbClr val="000000"/>
                </a:solidFill>
                <a:latin typeface="Arial"/>
              </a:rPr>
              <a:t>• Cronograma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074920" y="3246120"/>
            <a:ext cx="3611880" cy="1170432"/>
          </a:xfrm>
          <a:prstGeom prst="roundRect">
            <a:avLst/>
          </a:prstGeom>
          <a:solidFill>
            <a:srgbClr val="FFF6EB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074920" y="3246120"/>
            <a:ext cx="109728" cy="1170432"/>
          </a:xfrm>
          <a:prstGeom prst="rect">
            <a:avLst/>
          </a:prstGeom>
          <a:solidFill>
            <a:srgbClr val="C27A24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18" name="Oval 17"/>
          <p:cNvSpPr/>
          <p:nvPr/>
        </p:nvSpPr>
        <p:spPr>
          <a:xfrm>
            <a:off x="5276088" y="3410712"/>
            <a:ext cx="420624" cy="420624"/>
          </a:xfrm>
          <a:prstGeom prst="ellipse">
            <a:avLst/>
          </a:prstGeom>
          <a:solidFill>
            <a:srgbClr val="C27A24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r>
              <a:rPr sz="1600" b="1">
                <a:solidFill>
                  <a:srgbClr val="000000"/>
                </a:solidFill>
                <a:latin typeface="Arial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24728" y="3392424"/>
            <a:ext cx="2679192" cy="384048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sz="1700" b="1">
                <a:solidFill>
                  <a:srgbClr val="000000"/>
                </a:solidFill>
                <a:latin typeface="Arial"/>
              </a:rPr>
              <a:t>Considerações finais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571231" y="3995928"/>
            <a:ext cx="841248" cy="27432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r>
              <a:rPr sz="850" b="1">
                <a:solidFill>
                  <a:srgbClr val="000000"/>
                </a:solidFill>
                <a:latin typeface="Arial"/>
              </a:rPr>
              <a:t>slide 17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58968" y="3904487"/>
            <a:ext cx="2990088" cy="393192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150">
                <a:solidFill>
                  <a:srgbClr val="000000"/>
                </a:solidFill>
                <a:latin typeface="Arial"/>
              </a:rPr>
              <a:t>• Resposta aos objetivos e à questão de pesquisa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074920" y="4617720"/>
            <a:ext cx="3611880" cy="1170432"/>
          </a:xfrm>
          <a:prstGeom prst="roundRect">
            <a:avLst/>
          </a:prstGeom>
          <a:solidFill>
            <a:srgbClr val="F4EFFA"/>
          </a:solidFill>
          <a:ln w="1524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5074920" y="4617720"/>
            <a:ext cx="109728" cy="1170432"/>
          </a:xfrm>
          <a:prstGeom prst="rect">
            <a:avLst/>
          </a:prstGeom>
          <a:solidFill>
            <a:srgbClr val="7340A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4" name="Oval 23"/>
          <p:cNvSpPr/>
          <p:nvPr/>
        </p:nvSpPr>
        <p:spPr>
          <a:xfrm>
            <a:off x="5276088" y="4782312"/>
            <a:ext cx="420624" cy="420624"/>
          </a:xfrm>
          <a:prstGeom prst="ellipse">
            <a:avLst/>
          </a:prstGeom>
          <a:solidFill>
            <a:srgbClr val="7340A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r>
              <a:rPr sz="1600" b="1">
                <a:solidFill>
                  <a:srgbClr val="000000"/>
                </a:solidFill>
                <a:latin typeface="Arial"/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824728" y="4764024"/>
            <a:ext cx="2679192" cy="384048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defRPr>
                <a:solidFill>
                  <a:srgbClr val="000000"/>
                </a:solidFill>
              </a:defRPr>
            </a:pPr>
            <a:r>
              <a:rPr sz="1700" b="1">
                <a:solidFill>
                  <a:srgbClr val="000000"/>
                </a:solidFill>
                <a:latin typeface="Arial"/>
              </a:rPr>
              <a:t>Referências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571231" y="5367528"/>
            <a:ext cx="841248" cy="274320"/>
          </a:xfrm>
          <a:prstGeom prst="roundRect">
            <a:avLst/>
          </a:prstGeom>
          <a:solidFill>
            <a:srgbClr val="FFFFFF"/>
          </a:solidFill>
          <a:ln w="1016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defRPr>
                <a:solidFill>
                  <a:srgbClr val="000000"/>
                </a:solidFill>
              </a:defRPr>
            </a:pPr>
            <a:r>
              <a:rPr sz="850" b="1">
                <a:solidFill>
                  <a:srgbClr val="000000"/>
                </a:solidFill>
                <a:latin typeface="Arial"/>
              </a:rPr>
              <a:t>slide 18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58968" y="5276088"/>
            <a:ext cx="2990088" cy="393192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</a:defRPr>
            </a:pPr>
            <a:r>
              <a:rPr sz="1150">
                <a:solidFill>
                  <a:srgbClr val="000000"/>
                </a:solidFill>
                <a:latin typeface="Arial"/>
              </a:rPr>
              <a:t>• Fontes efetivamente citadas no trabalho</a:t>
            </a:r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86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51BC8D-F884-424D-9B6A-FEEA760D55DD}"/>
              </a:ext>
            </a:extLst>
          </p:cNvPr>
          <p:cNvSpPr txBox="1"/>
          <p:nvPr/>
        </p:nvSpPr>
        <p:spPr>
          <a:xfrm>
            <a:off x="467544" y="837970"/>
            <a:ext cx="4320480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400" b="1">
                <a:solidFill>
                  <a:srgbClr val="FFFFFF"/>
                </a:solidFill>
                <a:latin typeface="Calibri"/>
              </a:rPr>
              <a:t>Contextualização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5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571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51BC8D-F884-424D-9B6A-FEEA760D55DD}"/>
              </a:ext>
            </a:extLst>
          </p:cNvPr>
          <p:cNvSpPr txBox="1"/>
          <p:nvPr/>
        </p:nvSpPr>
        <p:spPr>
          <a:xfrm>
            <a:off x="467544" y="837970"/>
            <a:ext cx="2376264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 lvl="1">
              <a:defRPr>
                <a:solidFill>
                  <a:srgbClr val="FFFFFF"/>
                </a:solidFill>
              </a:defRPr>
            </a:pPr>
            <a:r>
              <a:rPr sz="2400" b="1">
                <a:solidFill>
                  <a:srgbClr val="FFFFFF"/>
                </a:solidFill>
                <a:latin typeface="Calibri"/>
              </a:rPr>
              <a:t>Relevância do estudo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6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524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51BC8D-F884-424D-9B6A-FEEA760D55DD}"/>
              </a:ext>
            </a:extLst>
          </p:cNvPr>
          <p:cNvSpPr txBox="1"/>
          <p:nvPr/>
        </p:nvSpPr>
        <p:spPr>
          <a:xfrm>
            <a:off x="467544" y="837970"/>
            <a:ext cx="1728192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400" b="1">
                <a:solidFill>
                  <a:srgbClr val="FFFFFF"/>
                </a:solidFill>
                <a:latin typeface="Calibri"/>
              </a:rPr>
              <a:t>Lacuna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7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346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51BC8D-F884-424D-9B6A-FEEA760D55DD}"/>
              </a:ext>
            </a:extLst>
          </p:cNvPr>
          <p:cNvSpPr txBox="1"/>
          <p:nvPr/>
        </p:nvSpPr>
        <p:spPr>
          <a:xfrm>
            <a:off x="467544" y="837970"/>
            <a:ext cx="4320480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400" b="1">
                <a:solidFill>
                  <a:srgbClr val="FFFFFF"/>
                </a:solidFill>
                <a:latin typeface="Calibri"/>
              </a:rPr>
              <a:t>Questão de pesquisa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8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959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51BC8D-F884-424D-9B6A-FEEA760D55DD}"/>
              </a:ext>
            </a:extLst>
          </p:cNvPr>
          <p:cNvSpPr txBox="1"/>
          <p:nvPr/>
        </p:nvSpPr>
        <p:spPr>
          <a:xfrm>
            <a:off x="467544" y="837970"/>
            <a:ext cx="4320480" cy="461665"/>
          </a:xfrm>
          <a:prstGeom prst="rect">
            <a:avLst/>
          </a:prstGeom>
          <a:noFill/>
          <a:ln>
            <a:solidFill/>
          </a:ln>
        </p:spPr>
        <p:txBody>
          <a:bodyPr wrap="square" rtlCol="0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rPr sz="2400" b="1">
                <a:solidFill>
                  <a:srgbClr val="FFFFFF"/>
                </a:solidFill>
                <a:latin typeface="Calibri"/>
              </a:rPr>
              <a:t>Motivação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02752" y="5907024"/>
            <a:ext cx="685800" cy="402336"/>
          </a:xfrm>
          <a:prstGeom prst="rect">
            <a:avLst/>
          </a:prstGeom>
          <a:noFill/>
          <a:ln>
            <a:solidFill/>
          </a:ln>
        </p:spPr>
        <p:txBody>
          <a:bodyPr wrap="none" lIns="0" tIns="0" rIns="0" bIns="0">
            <a:spAutoFit/>
          </a:bodyPr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sz="2000">
                <a:solidFill>
                  <a:srgbClr val="FFFFFF"/>
                </a:solidFill>
                <a:latin typeface="Arial"/>
              </a:rPr>
              <a:t>9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02870"/>
            <a:ext cx="1828800" cy="580571"/>
          </a:xfrm>
          <a:prstGeom prst="rect">
            <a:avLst/>
          </a:prstGeom>
        </p:spPr>
      </p:pic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09398"/>
            <a:ext cx="9144000" cy="14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594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3D5CA41B84E194EB0B38A2609F47E4E" ma:contentTypeVersion="3" ma:contentTypeDescription="Crie um novo documento." ma:contentTypeScope="" ma:versionID="fec98eb9d240cbf884fcd56dfee25235">
  <xsd:schema xmlns:xsd="http://www.w3.org/2001/XMLSchema" xmlns:xs="http://www.w3.org/2001/XMLSchema" xmlns:p="http://schemas.microsoft.com/office/2006/metadata/properties" xmlns:ns2="fed86de2-c65f-4c9f-a57e-448628fe9aae" targetNamespace="http://schemas.microsoft.com/office/2006/metadata/properties" ma:root="true" ma:fieldsID="881451d97e8140d1acbb443bcaafe02c" ns2:_="">
    <xsd:import namespace="fed86de2-c65f-4c9f-a57e-448628fe9a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d86de2-c65f-4c9f-a57e-448628fe9a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F90E6F-DC48-42EC-8504-A1D02AAF61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BB606A-F5EE-42A8-B5C1-931EC7AC2199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0C405FB-6E99-4A1E-8D02-CBB4A80AAF99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fed86de2-c65f-4c9f-a57e-448628fe9aa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175</Words>
  <Application>Microsoft Office PowerPoint</Application>
  <PresentationFormat>Apresentação na tela (4:3)</PresentationFormat>
  <Paragraphs>69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RUDNEI FERREIRA DE SOUZA</dc:creator>
  <cp:lastModifiedBy>COORDENAÇÃO04</cp:lastModifiedBy>
  <cp:revision>116</cp:revision>
  <dcterms:created xsi:type="dcterms:W3CDTF">2014-07-01T15:16:56Z</dcterms:created>
  <dcterms:modified xsi:type="dcterms:W3CDTF">2026-06-12T12:21:14Z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0x01010003D5CA41B84E194EB0B38A2609F47E4E</vt:lpwstr>
  </property>
</Properties>
</file>